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18" r:id="rId2"/>
    <p:sldId id="263" r:id="rId3"/>
    <p:sldId id="281" r:id="rId4"/>
    <p:sldId id="289" r:id="rId5"/>
    <p:sldId id="291" r:id="rId6"/>
    <p:sldId id="284" r:id="rId7"/>
    <p:sldId id="297" r:id="rId8"/>
    <p:sldId id="304" r:id="rId9"/>
    <p:sldId id="305" r:id="rId10"/>
    <p:sldId id="290" r:id="rId11"/>
    <p:sldId id="314" r:id="rId12"/>
    <p:sldId id="310" r:id="rId13"/>
    <p:sldId id="311" r:id="rId14"/>
    <p:sldId id="316" r:id="rId15"/>
    <p:sldId id="315" r:id="rId16"/>
    <p:sldId id="309" r:id="rId17"/>
    <p:sldId id="312" r:id="rId18"/>
    <p:sldId id="313" r:id="rId19"/>
    <p:sldId id="317" r:id="rId20"/>
    <p:sldId id="277" r:id="rId21"/>
    <p:sldId id="292" r:id="rId22"/>
    <p:sldId id="306" r:id="rId23"/>
  </p:sldIdLst>
  <p:sldSz cx="12192000" cy="6858000"/>
  <p:notesSz cx="6858000" cy="9144000"/>
  <p:embeddedFontLst>
    <p:embeddedFont>
      <p:font typeface="DX시인과나" panose="02020600000000000000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E8A"/>
    <a:srgbClr val="BAB7DF"/>
    <a:srgbClr val="E4D5FB"/>
    <a:srgbClr val="807BC3"/>
    <a:srgbClr val="F8F9FA"/>
    <a:srgbClr val="8D88CA"/>
    <a:srgbClr val="34306A"/>
    <a:srgbClr val="4A084C"/>
    <a:srgbClr val="F39FF5"/>
    <a:srgbClr val="B63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511" autoAdjust="0"/>
  </p:normalViewPr>
  <p:slideViewPr>
    <p:cSldViewPr snapToGrid="0" showGuides="1">
      <p:cViewPr varScale="1">
        <p:scale>
          <a:sx n="81" d="100"/>
          <a:sy n="81" d="100"/>
        </p:scale>
        <p:origin x="64" y="1440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47CA-90E2-4B1B-956A-E75C9E0C9427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D69D1-19B0-4795-B463-1F230A17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1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소독가들을</a:t>
            </a:r>
            <a:r>
              <a:rPr lang="ko-KR" altLang="en-US" dirty="0"/>
              <a:t> 위한 다독 장려 프로젝트</a:t>
            </a:r>
            <a:r>
              <a:rPr lang="en-US" altLang="ko-KR" dirty="0"/>
              <a:t>, </a:t>
            </a:r>
            <a:r>
              <a:rPr lang="ko-KR" altLang="en-US" dirty="0" err="1"/>
              <a:t>다북을</a:t>
            </a:r>
            <a:r>
              <a:rPr lang="ko-KR" altLang="en-US" dirty="0"/>
              <a:t> 개발한 팀 </a:t>
            </a:r>
            <a:r>
              <a:rPr lang="ko-KR" altLang="en-US" dirty="0" err="1"/>
              <a:t>소독가들입니다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64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이제 </a:t>
            </a:r>
            <a:r>
              <a:rPr lang="ko-KR" altLang="en-US" dirty="0" err="1"/>
              <a:t>다북</a:t>
            </a:r>
            <a:r>
              <a:rPr lang="ko-KR" altLang="en-US" dirty="0"/>
              <a:t> 에디터를 직접 사용하는 모습을 보여드리면서 지난 </a:t>
            </a:r>
            <a:r>
              <a:rPr lang="en-US" altLang="ko-KR" dirty="0"/>
              <a:t>6</a:t>
            </a:r>
            <a:r>
              <a:rPr lang="ko-KR" altLang="en-US" dirty="0"/>
              <a:t>주의 개발 결과물을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46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 프로젝트의 성과에 대해서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734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가장 큰 성과 중 하나는 앱스토어에 정식으로 출시된 데스크탑 어플리케이션을 제작했다는 점입니다</a:t>
            </a:r>
            <a:r>
              <a:rPr lang="en-US" altLang="ko-KR" dirty="0"/>
              <a:t>. </a:t>
            </a:r>
            <a:r>
              <a:rPr lang="ko-KR" altLang="en-US" dirty="0"/>
              <a:t>정말 </a:t>
            </a:r>
            <a:r>
              <a:rPr lang="ko-KR" altLang="en-US" dirty="0" err="1"/>
              <a:t>잠시나마긴</a:t>
            </a:r>
            <a:r>
              <a:rPr lang="ko-KR" altLang="en-US" dirty="0"/>
              <a:t> 했지만</a:t>
            </a:r>
            <a:r>
              <a:rPr lang="en-US" altLang="ko-KR" dirty="0"/>
              <a:t>,,! </a:t>
            </a:r>
            <a:r>
              <a:rPr lang="ko-KR" altLang="en-US" dirty="0"/>
              <a:t>도서분야 </a:t>
            </a:r>
            <a:r>
              <a:rPr lang="en-US" altLang="ko-KR" dirty="0"/>
              <a:t>2</a:t>
            </a:r>
            <a:r>
              <a:rPr lang="ko-KR" altLang="en-US" dirty="0"/>
              <a:t>등이라는 인증샷도 찍을 수 있었고</a:t>
            </a:r>
            <a:r>
              <a:rPr lang="en-US" altLang="ko-KR" dirty="0"/>
              <a:t>, </a:t>
            </a:r>
            <a:r>
              <a:rPr lang="ko-KR" altLang="en-US" dirty="0"/>
              <a:t>생산성 분야의 인기차트 </a:t>
            </a:r>
            <a:r>
              <a:rPr lang="en-US" altLang="ko-KR" dirty="0"/>
              <a:t>62</a:t>
            </a:r>
            <a:r>
              <a:rPr lang="ko-KR" altLang="en-US" dirty="0"/>
              <a:t>위에 오르기도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오른쪽 그래프를 보시면 출시 이후 꾸준히 증가하는 판매량을 보실 수 있고</a:t>
            </a:r>
            <a:r>
              <a:rPr lang="en-US" altLang="ko-KR" dirty="0"/>
              <a:t>, </a:t>
            </a:r>
            <a:r>
              <a:rPr lang="ko-KR" altLang="en-US" dirty="0"/>
              <a:t>영어버전 출시 이후 미국 및 캐나다 지역에서도 판매량이 생겨난 모습을 보실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08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macOS</a:t>
            </a:r>
            <a:r>
              <a:rPr lang="ko-KR" altLang="en-US" dirty="0"/>
              <a:t>의 앱스토어 뿐만 아니라 더 많은 사람들이 사용하는 윈도우 버전 역시 빌드 후 배포가 된 상태입니다</a:t>
            </a:r>
            <a:r>
              <a:rPr lang="en-US" altLang="ko-KR" dirty="0"/>
              <a:t>. </a:t>
            </a:r>
            <a:r>
              <a:rPr lang="ko-KR" altLang="en-US" dirty="0"/>
              <a:t>저희 사이트 </a:t>
            </a:r>
            <a:r>
              <a:rPr lang="en-US" altLang="ko-KR" dirty="0" err="1"/>
              <a:t>contact.dabook.site</a:t>
            </a:r>
            <a:r>
              <a:rPr lang="en-US" altLang="ko-KR" dirty="0"/>
              <a:t> </a:t>
            </a:r>
            <a:r>
              <a:rPr lang="ko-KR" altLang="en-US" dirty="0"/>
              <a:t>로 접속을 하시면 윈도우 버전을 다운로드 받는 링크와 앱스토어로 갈 수 있는 링크가 제공되어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1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저희가 따르는 </a:t>
            </a:r>
            <a:r>
              <a:rPr lang="en-US" altLang="ko-KR" dirty="0" err="1"/>
              <a:t>ePUB</a:t>
            </a:r>
            <a:r>
              <a:rPr lang="ko-KR" altLang="en-US" dirty="0"/>
              <a:t>은 국제 표준 규격이기 때문에</a:t>
            </a:r>
            <a:r>
              <a:rPr lang="en-US" altLang="ko-KR" dirty="0"/>
              <a:t>, </a:t>
            </a:r>
            <a:r>
              <a:rPr lang="ko-KR" altLang="en-US" dirty="0"/>
              <a:t>지난 </a:t>
            </a:r>
            <a:r>
              <a:rPr lang="ko-KR" altLang="en-US" dirty="0" err="1"/>
              <a:t>발표들에서</a:t>
            </a:r>
            <a:r>
              <a:rPr lang="ko-KR" altLang="en-US" dirty="0"/>
              <a:t> </a:t>
            </a:r>
            <a:r>
              <a:rPr lang="ko-KR" altLang="en-US" dirty="0" err="1"/>
              <a:t>보여드렸다시피</a:t>
            </a:r>
            <a:r>
              <a:rPr lang="ko-KR" altLang="en-US" dirty="0"/>
              <a:t> 저희 프로그램에서 생성한 전자책을 외부 플랫폼에도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79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저희가 겪은 시행 착오들에 대해서 정리해보고자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51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앱스토어에 출시하는 과정이 정말 힘들었던 것 같습니다</a:t>
            </a:r>
            <a:r>
              <a:rPr lang="en-US" altLang="ko-KR" dirty="0"/>
              <a:t>. </a:t>
            </a:r>
            <a:r>
              <a:rPr lang="ko-KR" altLang="en-US" dirty="0"/>
              <a:t>개발자로 등록한 후 애플리케이션을 업로드하기 위해서는 많은 절차가 있었습니다</a:t>
            </a:r>
            <a:r>
              <a:rPr lang="en-US" altLang="ko-KR" dirty="0"/>
              <a:t>. </a:t>
            </a:r>
            <a:r>
              <a:rPr lang="ko-KR" altLang="en-US" dirty="0"/>
              <a:t>위에 </a:t>
            </a:r>
            <a:r>
              <a:rPr lang="ko-KR" altLang="en-US" dirty="0" err="1"/>
              <a:t>보시다시피</a:t>
            </a:r>
            <a:r>
              <a:rPr lang="ko-KR" altLang="en-US" dirty="0"/>
              <a:t> 인증서를 받고</a:t>
            </a:r>
            <a:r>
              <a:rPr lang="en-US" altLang="ko-KR" dirty="0"/>
              <a:t>, </a:t>
            </a:r>
            <a:r>
              <a:rPr lang="ko-KR" altLang="en-US" dirty="0"/>
              <a:t>빌드할 때 불러올 수 있는 형태로 가공해주어야 했고</a:t>
            </a:r>
            <a:r>
              <a:rPr lang="en-US" altLang="ko-KR" dirty="0"/>
              <a:t>, </a:t>
            </a:r>
            <a:r>
              <a:rPr lang="ko-KR" altLang="en-US" dirty="0"/>
              <a:t>사용자 인터페이스 디자인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r>
              <a:rPr lang="en-US" altLang="ko-KR" dirty="0"/>
              <a:t>, </a:t>
            </a:r>
            <a:r>
              <a:rPr lang="ko-KR" altLang="en-US" dirty="0"/>
              <a:t>정확한 메타데이터 제공 등 애플의 까다로운 심사 지침 때문에 심사 통과를 위해 여러 번 시행착오를 겪었어야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74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새로운 기능을 구현하면 기존 기능들이 의도한 대로 작동하지 않은 경우가 많이 있었습니다</a:t>
            </a:r>
            <a:r>
              <a:rPr lang="en-US" altLang="ko-KR" dirty="0"/>
              <a:t>. </a:t>
            </a:r>
            <a:r>
              <a:rPr lang="ko-KR" altLang="en-US" dirty="0"/>
              <a:t>한 번 </a:t>
            </a:r>
            <a:r>
              <a:rPr lang="ko-KR" altLang="en-US" dirty="0" err="1"/>
              <a:t>구현해놓은</a:t>
            </a:r>
            <a:r>
              <a:rPr lang="ko-KR" altLang="en-US" dirty="0"/>
              <a:t> 기능에 변경사항이 생기지 않도록 여러 가지 경우의 수를 생각하면서 개발을 했지만</a:t>
            </a:r>
            <a:r>
              <a:rPr lang="en-US" altLang="ko-KR" dirty="0"/>
              <a:t>, </a:t>
            </a:r>
            <a:r>
              <a:rPr lang="ko-KR" altLang="en-US" dirty="0"/>
              <a:t>좀 더 </a:t>
            </a:r>
            <a:r>
              <a:rPr lang="ko-KR" altLang="en-US" dirty="0" err="1"/>
              <a:t>디테일하게</a:t>
            </a:r>
            <a:r>
              <a:rPr lang="ko-KR" altLang="en-US" dirty="0"/>
              <a:t> 설계를 했어야 했다는 아쉬움이 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445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백엔드</a:t>
            </a:r>
            <a:r>
              <a:rPr lang="ko-KR" altLang="en-US" dirty="0"/>
              <a:t> 쪽에서는 </a:t>
            </a:r>
            <a:r>
              <a:rPr lang="en-US" altLang="ko-KR" dirty="0"/>
              <a:t>1</a:t>
            </a:r>
            <a:r>
              <a:rPr lang="ko-KR" altLang="en-US" dirty="0"/>
              <a:t>학기 때 사용하지 않았던 </a:t>
            </a:r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기반의 데이터베이스인 </a:t>
            </a:r>
            <a:r>
              <a:rPr lang="en-US" altLang="ko-KR" dirty="0" err="1"/>
              <a:t>mongoDB</a:t>
            </a:r>
            <a:r>
              <a:rPr lang="ko-KR" altLang="en-US" dirty="0"/>
              <a:t>를 사용했는데</a:t>
            </a:r>
            <a:r>
              <a:rPr lang="en-US" altLang="ko-KR" dirty="0"/>
              <a:t>, spring </a:t>
            </a:r>
            <a:r>
              <a:rPr lang="ko-KR" altLang="en-US" dirty="0"/>
              <a:t>과 </a:t>
            </a:r>
            <a:r>
              <a:rPr lang="en-US" altLang="ko-KR" dirty="0" err="1"/>
              <a:t>mongoDB</a:t>
            </a:r>
            <a:r>
              <a:rPr lang="en-US" altLang="ko-KR" dirty="0"/>
              <a:t> </a:t>
            </a:r>
            <a:r>
              <a:rPr lang="ko-KR" altLang="en-US" dirty="0"/>
              <a:t>간 연결에 변경된 점들이 많아 자료를 참고하는데 어려움이 많았습니다</a:t>
            </a:r>
            <a:r>
              <a:rPr lang="en-US" altLang="ko-KR" dirty="0"/>
              <a:t>. </a:t>
            </a:r>
            <a:r>
              <a:rPr lang="ko-KR" altLang="en-US" dirty="0" err="1"/>
              <a:t>그러다보니</a:t>
            </a:r>
            <a:r>
              <a:rPr lang="en-US" altLang="ko-KR" dirty="0"/>
              <a:t>, </a:t>
            </a:r>
            <a:r>
              <a:rPr lang="ko-KR" altLang="en-US" dirty="0"/>
              <a:t>계정 미설정으로 인해 </a:t>
            </a:r>
            <a:r>
              <a:rPr lang="ko-KR" altLang="en-US" dirty="0" err="1"/>
              <a:t>비트코인을</a:t>
            </a:r>
            <a:r>
              <a:rPr lang="ko-KR" altLang="en-US" dirty="0"/>
              <a:t> 보내지않으면 데이터를 모두 유출해버리겠다는 해커의 협박과 함께 데이터가 사라진 적도 있었습니다</a:t>
            </a:r>
            <a:r>
              <a:rPr lang="en-US" altLang="ko-KR" dirty="0"/>
              <a:t>. </a:t>
            </a:r>
            <a:r>
              <a:rPr lang="ko-KR" altLang="en-US" dirty="0"/>
              <a:t>이후</a:t>
            </a:r>
            <a:r>
              <a:rPr lang="en-US" altLang="ko-KR" dirty="0"/>
              <a:t>, </a:t>
            </a:r>
            <a:r>
              <a:rPr lang="ko-KR" altLang="en-US" dirty="0"/>
              <a:t>다시는 </a:t>
            </a:r>
            <a:r>
              <a:rPr lang="ko-KR" altLang="en-US" dirty="0" err="1"/>
              <a:t>이런일이</a:t>
            </a:r>
            <a:r>
              <a:rPr lang="ko-KR" altLang="en-US" dirty="0"/>
              <a:t> 발생하지 않도록 계정설정을 철저히 하고</a:t>
            </a:r>
            <a:r>
              <a:rPr lang="en-US" altLang="ko-KR" dirty="0"/>
              <a:t>, </a:t>
            </a:r>
            <a:r>
              <a:rPr lang="ko-KR" altLang="en-US" dirty="0"/>
              <a:t>패스워드도 저런 식으로 절대</a:t>
            </a:r>
            <a:r>
              <a:rPr lang="en-US" altLang="ko-KR" dirty="0"/>
              <a:t>, </a:t>
            </a:r>
            <a:r>
              <a:rPr lang="ko-KR" altLang="en-US" dirty="0"/>
              <a:t>풀리지 않을 것 같은 암호로 변경했습니다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82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발표는 여기까지 입니다</a:t>
            </a:r>
            <a:r>
              <a:rPr lang="en-US" altLang="ko-KR" dirty="0"/>
              <a:t>.</a:t>
            </a:r>
            <a:r>
              <a:rPr lang="ko-KR" altLang="en-US" dirty="0"/>
              <a:t> 질문이 </a:t>
            </a:r>
            <a:r>
              <a:rPr lang="ko-KR" altLang="en-US" dirty="0" err="1"/>
              <a:t>있으신가요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8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소독가들을</a:t>
            </a:r>
            <a:r>
              <a:rPr lang="ko-KR" altLang="en-US" dirty="0"/>
              <a:t> 위한 다독 장려 프로젝트</a:t>
            </a:r>
            <a:r>
              <a:rPr lang="en-US" altLang="ko-KR" dirty="0"/>
              <a:t>, </a:t>
            </a:r>
            <a:r>
              <a:rPr lang="ko-KR" altLang="en-US" dirty="0" err="1"/>
              <a:t>다북을</a:t>
            </a:r>
            <a:r>
              <a:rPr lang="ko-KR" altLang="en-US" dirty="0"/>
              <a:t> 개발한 팀 </a:t>
            </a:r>
            <a:r>
              <a:rPr lang="ko-KR" altLang="en-US" dirty="0" err="1"/>
              <a:t>소독가들입니다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32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없으시다면 이상으로 </a:t>
            </a:r>
            <a:r>
              <a:rPr lang="ko-KR" altLang="en-US" dirty="0" err="1"/>
              <a:t>소독가들의</a:t>
            </a:r>
            <a:r>
              <a:rPr lang="ko-KR" altLang="en-US" dirty="0"/>
              <a:t> </a:t>
            </a:r>
            <a:r>
              <a:rPr lang="ko-KR" altLang="en-US" dirty="0" err="1"/>
              <a:t>다북</a:t>
            </a:r>
            <a:r>
              <a:rPr lang="ko-KR" altLang="en-US" dirty="0"/>
              <a:t>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1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인한 기대효과입니다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구조와 태그가 낯선 사용자들에게 시중 블로그나 카페에서 자주 볼 수 있는 에디터 </a:t>
            </a:r>
            <a:r>
              <a:rPr lang="en-US" altLang="ko-KR" dirty="0" err="1"/>
              <a:t>gui</a:t>
            </a:r>
            <a:r>
              <a:rPr lang="ko-KR" altLang="en-US" dirty="0"/>
              <a:t>를 통해 쉽게 </a:t>
            </a:r>
            <a:r>
              <a:rPr lang="en-US" altLang="ko-KR" dirty="0"/>
              <a:t>e-book</a:t>
            </a:r>
            <a:r>
              <a:rPr lang="ko-KR" altLang="en-US" dirty="0"/>
              <a:t>을 제작해주는 것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Markdown</a:t>
            </a:r>
            <a:r>
              <a:rPr lang="ko-KR" altLang="en-US" dirty="0"/>
              <a:t>으로 문서를 작성하는 것에 익숙한 개발자들을 위한 마크다운 커맨드 도입으로 </a:t>
            </a:r>
            <a:r>
              <a:rPr lang="en-US" altLang="ko-KR" dirty="0"/>
              <a:t>1</a:t>
            </a:r>
            <a:r>
              <a:rPr lang="ko-KR" altLang="en-US" dirty="0"/>
              <a:t>인 출판 접근성을 확대합니다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e-book </a:t>
            </a:r>
            <a:r>
              <a:rPr lang="ko-KR" altLang="en-US" dirty="0"/>
              <a:t>제작부터 공유까지</a:t>
            </a:r>
            <a:r>
              <a:rPr lang="en-US" altLang="ko-KR" dirty="0"/>
              <a:t>, </a:t>
            </a:r>
            <a:r>
              <a:rPr lang="ko-KR" altLang="en-US" dirty="0"/>
              <a:t>다독다독 내에서 모두 해결함으로써 전자책 커뮤니티를 활성화합니다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다독다독에서</a:t>
            </a:r>
            <a:r>
              <a:rPr lang="ko-KR" altLang="en-US" dirty="0"/>
              <a:t> 만들어진 </a:t>
            </a:r>
            <a:r>
              <a:rPr lang="en-US" altLang="ko-KR" dirty="0" err="1"/>
              <a:t>epub</a:t>
            </a:r>
            <a:r>
              <a:rPr lang="ko-KR" altLang="en-US" dirty="0"/>
              <a:t>파일은 국제적인 표준을 따르므로</a:t>
            </a:r>
            <a:r>
              <a:rPr lang="en-US" altLang="ko-KR" dirty="0"/>
              <a:t>, </a:t>
            </a:r>
            <a:r>
              <a:rPr lang="ko-KR" altLang="en-US" dirty="0"/>
              <a:t>어느 전자책 플랫폼에서도 출판이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8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다독다독을</a:t>
            </a:r>
            <a:r>
              <a:rPr lang="ko-KR" altLang="en-US" dirty="0"/>
              <a:t> 개발하기 위해 사용한 도구들입니다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Front-end</a:t>
            </a:r>
            <a:r>
              <a:rPr lang="ko-KR" altLang="en-US" dirty="0"/>
              <a:t>에서는 </a:t>
            </a:r>
            <a:r>
              <a:rPr lang="en-US" altLang="ko-KR" dirty="0" err="1"/>
              <a:t>vue</a:t>
            </a:r>
            <a:r>
              <a:rPr lang="en-US" altLang="ko-KR" dirty="0"/>
              <a:t>, </a:t>
            </a:r>
            <a:r>
              <a:rPr lang="en-US" altLang="ko-KR" dirty="0" err="1"/>
              <a:t>vuetify</a:t>
            </a:r>
            <a:r>
              <a:rPr lang="en-US" altLang="ko-KR" dirty="0"/>
              <a:t>, electron</a:t>
            </a:r>
            <a:r>
              <a:rPr lang="ko-KR" altLang="en-US" dirty="0"/>
              <a:t>을 사용하였고</a:t>
            </a:r>
            <a:r>
              <a:rPr lang="en-US" altLang="ko-KR" dirty="0"/>
              <a:t>, back-end</a:t>
            </a:r>
            <a:r>
              <a:rPr lang="ko-KR" altLang="en-US" dirty="0"/>
              <a:t>는 </a:t>
            </a:r>
            <a:r>
              <a:rPr lang="en-US" altLang="ko-KR" dirty="0" err="1"/>
              <a:t>springboot</a:t>
            </a:r>
            <a:r>
              <a:rPr lang="ko-KR" altLang="en-US" dirty="0"/>
              <a:t>와 </a:t>
            </a:r>
            <a:r>
              <a:rPr lang="en-US" altLang="ko-KR" dirty="0" err="1"/>
              <a:t>mongodb</a:t>
            </a:r>
            <a:r>
              <a:rPr lang="ko-KR" altLang="en-US" dirty="0"/>
              <a:t>로 구축하였습니다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낯익은 툴들 사이에서 저 가운데에 있는 </a:t>
            </a:r>
            <a:r>
              <a:rPr lang="en-US" altLang="ko-KR" dirty="0"/>
              <a:t>electron</a:t>
            </a:r>
            <a:r>
              <a:rPr lang="ko-KR" altLang="en-US" dirty="0"/>
              <a:t>은 조금 생소하지 </a:t>
            </a:r>
            <a:r>
              <a:rPr lang="ko-KR" altLang="en-US" dirty="0" err="1"/>
              <a:t>않으신가요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57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ko-KR" altLang="en-US" dirty="0" err="1"/>
              <a:t>소독가들을</a:t>
            </a:r>
            <a:r>
              <a:rPr lang="ko-KR" altLang="en-US" dirty="0"/>
              <a:t> 소개하고</a:t>
            </a:r>
            <a:r>
              <a:rPr lang="en-US" altLang="ko-KR" dirty="0"/>
              <a:t>, </a:t>
            </a:r>
            <a:r>
              <a:rPr lang="ko-KR" altLang="en-US" dirty="0"/>
              <a:t>프로젝트에 대한 간략한 영상을 보신 뒤 프로젝트의 결과물인 </a:t>
            </a:r>
            <a:r>
              <a:rPr lang="ko-KR" altLang="en-US" dirty="0" err="1"/>
              <a:t>다북</a:t>
            </a:r>
            <a:r>
              <a:rPr lang="ko-KR" altLang="en-US" dirty="0"/>
              <a:t> 에디터의 시연이 있겠습니다</a:t>
            </a:r>
            <a:r>
              <a:rPr lang="en-US" altLang="ko-KR" dirty="0"/>
              <a:t>. </a:t>
            </a:r>
            <a:r>
              <a:rPr lang="ko-KR" altLang="en-US" dirty="0"/>
              <a:t>그 후 저희 프로젝트의 성과와 겪었던 시행착오를 정리해보는 시간을 가지려고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3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참여한 </a:t>
            </a:r>
            <a:r>
              <a:rPr lang="ko-KR" altLang="en-US" dirty="0" err="1"/>
              <a:t>소독가들을</a:t>
            </a:r>
            <a:r>
              <a:rPr lang="ko-KR" altLang="en-US" dirty="0"/>
              <a:t> 소개하겠습니다</a:t>
            </a:r>
            <a:r>
              <a:rPr lang="en-US" altLang="ko-KR" dirty="0"/>
              <a:t>. Backend</a:t>
            </a:r>
            <a:r>
              <a:rPr lang="ko-KR" altLang="en-US" dirty="0"/>
              <a:t>를 맡은 </a:t>
            </a:r>
            <a:r>
              <a:rPr lang="ko-KR" altLang="en-US" dirty="0" err="1"/>
              <a:t>강세준</a:t>
            </a:r>
            <a:r>
              <a:rPr lang="en-US" altLang="ko-KR" dirty="0"/>
              <a:t>, </a:t>
            </a:r>
            <a:r>
              <a:rPr lang="ko-KR" altLang="en-US" dirty="0" err="1"/>
              <a:t>최낙훈</a:t>
            </a:r>
            <a:r>
              <a:rPr lang="en-US" altLang="ko-KR" dirty="0"/>
              <a:t>, Frontend</a:t>
            </a:r>
            <a:r>
              <a:rPr lang="ko-KR" altLang="en-US" dirty="0"/>
              <a:t>를 맡은 </a:t>
            </a:r>
            <a:r>
              <a:rPr lang="ko-KR" altLang="en-US" dirty="0" err="1"/>
              <a:t>강채원</a:t>
            </a:r>
            <a:r>
              <a:rPr lang="en-US" altLang="ko-KR" dirty="0"/>
              <a:t>, </a:t>
            </a:r>
            <a:r>
              <a:rPr lang="ko-KR" altLang="en-US" dirty="0"/>
              <a:t>김혜민</a:t>
            </a:r>
            <a:r>
              <a:rPr lang="en-US" altLang="ko-KR" dirty="0"/>
              <a:t>, </a:t>
            </a:r>
            <a:r>
              <a:rPr lang="ko-KR" altLang="en-US" dirty="0" err="1"/>
              <a:t>최나현</a:t>
            </a:r>
            <a:r>
              <a:rPr lang="ko-KR" altLang="en-US" dirty="0"/>
              <a:t> 그리고 저 장주빈 총 여섯 명의 팀원으로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36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대한 내용을 이전 발표에서 말씀드려서</a:t>
            </a:r>
            <a:r>
              <a:rPr lang="en-US" altLang="ko-KR" dirty="0"/>
              <a:t>, </a:t>
            </a:r>
            <a:r>
              <a:rPr lang="ko-KR" altLang="en-US" dirty="0"/>
              <a:t>이번에는</a:t>
            </a:r>
            <a:r>
              <a:rPr lang="en-US" altLang="ko-KR" dirty="0"/>
              <a:t> </a:t>
            </a:r>
            <a:r>
              <a:rPr lang="ko-KR" altLang="en-US" dirty="0"/>
              <a:t>짧은 영상을 보면서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..</a:t>
            </a:r>
          </a:p>
          <a:p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먼저 기존 출판 프로세스를 언급하자면 작가는 원고를 제작하고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출판사는 그 원고를 바탕으로 책을 출판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유통을 시켜줍니다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이 유통과정에서 작가의 인세는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10%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에 불과합니다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그래서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인출판이 늘어나고 있지만 유통과정이 어렵다는 문제가 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이에 저희는 전자책 에디터 </a:t>
            </a:r>
            <a:r>
              <a:rPr lang="ko-KR" altLang="en-US" b="0" i="0" dirty="0" err="1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다북을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 제작하게 됐습니다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 err="1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다북은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 국제 디지털 출판 포럼에서 제정한 전자책 표준을 따르고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, chromium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과 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Node.js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기반의 데스크탑 앱 개발 프레임워크 일렉트론으로 개발되었습니다</a:t>
            </a:r>
            <a:r>
              <a:rPr lang="en-US" altLang="ko-KR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다북은</a:t>
            </a:r>
            <a:r>
              <a:rPr lang="ko-KR" altLang="en-US" b="0" i="0" dirty="0">
                <a:solidFill>
                  <a:srgbClr val="DCDDDE"/>
                </a:solidFill>
                <a:effectLst/>
                <a:latin typeface="맑은 고딕" panose="020B0503020000020004" pitchFamily="50" charset="-127"/>
              </a:rPr>
              <a:t> 어떤 환경에서도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64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다북을</a:t>
            </a:r>
            <a:r>
              <a:rPr lang="ko-KR" altLang="en-US" dirty="0"/>
              <a:t> 개발하기 위해 사용한 도구들입니다</a:t>
            </a:r>
            <a:r>
              <a:rPr lang="en-US" altLang="ko-KR" dirty="0"/>
              <a:t>. </a:t>
            </a:r>
            <a:r>
              <a:rPr lang="ko-KR" altLang="en-US" dirty="0"/>
              <a:t>앞서 </a:t>
            </a:r>
            <a:r>
              <a:rPr lang="ko-KR" altLang="en-US" dirty="0" err="1"/>
              <a:t>언급했다시피</a:t>
            </a:r>
            <a:r>
              <a:rPr lang="ko-KR" altLang="en-US" dirty="0"/>
              <a:t> 일렉트론과 </a:t>
            </a:r>
            <a:r>
              <a:rPr lang="en-US" altLang="ko-KR" dirty="0" err="1"/>
              <a:t>mongoDB</a:t>
            </a:r>
            <a:r>
              <a:rPr lang="ko-KR" altLang="en-US" dirty="0"/>
              <a:t>를 사용한 점을 차별점이라고 말씀드릴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1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개발 일정입니다</a:t>
            </a:r>
            <a:r>
              <a:rPr lang="en-US" altLang="ko-KR" dirty="0"/>
              <a:t>. </a:t>
            </a:r>
            <a:r>
              <a:rPr lang="ko-KR" altLang="en-US" dirty="0" err="1"/>
              <a:t>백엔드와</a:t>
            </a:r>
            <a:r>
              <a:rPr lang="ko-KR" altLang="en-US" dirty="0"/>
              <a:t> </a:t>
            </a:r>
            <a:r>
              <a:rPr lang="ko-KR" altLang="en-US" dirty="0" err="1"/>
              <a:t>프론트엔드가</a:t>
            </a:r>
            <a:r>
              <a:rPr lang="ko-KR" altLang="en-US" dirty="0"/>
              <a:t> 함께 작업한 부분은 위의 표와 같고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2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백엔드는</a:t>
            </a:r>
            <a:r>
              <a:rPr lang="ko-KR" altLang="en-US" dirty="0"/>
              <a:t> 이러한 일정으로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36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프론트엔드는</a:t>
            </a:r>
            <a:r>
              <a:rPr lang="ko-KR" altLang="en-US" dirty="0"/>
              <a:t> 이러한 일정으로 개발을 해왔습니다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1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9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5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0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9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9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47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1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7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9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3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8405A-2C03-41F5-933F-9C735004DEA5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2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6961" y="310625"/>
            <a:ext cx="559074" cy="559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298" y="399011"/>
            <a:ext cx="430887" cy="4547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만든 이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9AE7F-5176-421F-B7B2-BCEC565CD8A0}"/>
              </a:ext>
            </a:extLst>
          </p:cNvPr>
          <p:cNvSpPr txBox="1"/>
          <p:nvPr/>
        </p:nvSpPr>
        <p:spPr>
          <a:xfrm>
            <a:off x="669749" y="418672"/>
            <a:ext cx="430887" cy="443813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</a:t>
            </a: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반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들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7ED7B6-C711-49B8-98D1-148E94596258}"/>
              </a:ext>
            </a:extLst>
          </p:cNvPr>
          <p:cNvGrpSpPr/>
          <p:nvPr/>
        </p:nvGrpSpPr>
        <p:grpSpPr>
          <a:xfrm>
            <a:off x="8086487" y="1056425"/>
            <a:ext cx="1240944" cy="4763985"/>
            <a:chOff x="7898527" y="1376465"/>
            <a:chExt cx="1240944" cy="4763985"/>
          </a:xfrm>
        </p:grpSpPr>
        <p:sp>
          <p:nvSpPr>
            <p:cNvPr id="19" name="TextBox 18"/>
            <p:cNvSpPr txBox="1"/>
            <p:nvPr/>
          </p:nvSpPr>
          <p:spPr>
            <a:xfrm>
              <a:off x="8392509" y="1507925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D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396521" y="15288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396521" y="22718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396521" y="30147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396521" y="37577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396521" y="4502065"/>
              <a:ext cx="742950" cy="7211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8396521" y="1376465"/>
              <a:ext cx="0" cy="476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cxnSpLocks/>
            </p:cNvCxnSpPr>
            <p:nvPr/>
          </p:nvCxnSpPr>
          <p:spPr>
            <a:xfrm>
              <a:off x="9139471" y="1376465"/>
              <a:ext cx="0" cy="476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98527" y="1663569"/>
              <a:ext cx="430887" cy="34956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44EE5E-73D6-4F73-8A71-66EB193FC03B}"/>
                </a:ext>
              </a:extLst>
            </p:cNvPr>
            <p:cNvSpPr/>
            <p:nvPr/>
          </p:nvSpPr>
          <p:spPr>
            <a:xfrm>
              <a:off x="8396521" y="5222917"/>
              <a:ext cx="742950" cy="7211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9E2DF1-17F2-41C0-82D8-C97C20085847}"/>
                </a:ext>
              </a:extLst>
            </p:cNvPr>
            <p:cNvSpPr txBox="1"/>
            <p:nvPr/>
          </p:nvSpPr>
          <p:spPr>
            <a:xfrm>
              <a:off x="8392509" y="2239826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A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803D-3F39-4128-BAF7-DA763FFB79F1}"/>
                </a:ext>
              </a:extLst>
            </p:cNvPr>
            <p:cNvSpPr txBox="1"/>
            <p:nvPr/>
          </p:nvSpPr>
          <p:spPr>
            <a:xfrm>
              <a:off x="8392509" y="3006400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B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5D7920-1621-4836-9676-46951733EC04}"/>
                </a:ext>
              </a:extLst>
            </p:cNvPr>
            <p:cNvSpPr txBox="1"/>
            <p:nvPr/>
          </p:nvSpPr>
          <p:spPr>
            <a:xfrm>
              <a:off x="8392509" y="3742457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O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F9CCD-E8E8-4076-8F08-FCD92EAB8D1B}"/>
                </a:ext>
              </a:extLst>
            </p:cNvPr>
            <p:cNvSpPr txBox="1"/>
            <p:nvPr/>
          </p:nvSpPr>
          <p:spPr>
            <a:xfrm>
              <a:off x="8392509" y="4470076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O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B8D62A-3684-4AB7-9716-5014419C70BB}"/>
                </a:ext>
              </a:extLst>
            </p:cNvPr>
            <p:cNvSpPr txBox="1"/>
            <p:nvPr/>
          </p:nvSpPr>
          <p:spPr>
            <a:xfrm>
              <a:off x="8392509" y="5226797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K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pic>
        <p:nvPicPr>
          <p:cNvPr id="2" name="intro">
            <a:hlinkClick r:id="" action="ppaction://media"/>
            <a:extLst>
              <a:ext uri="{FF2B5EF4-FFF2-40B4-BE49-F238E27FC236}">
                <a16:creationId xmlns:a16="http://schemas.microsoft.com/office/drawing/2014/main" id="{A63E15B9-CBF8-4FB0-BE7F-B8B8AAEAA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658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1818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24750" y="2535270"/>
            <a:ext cx="2114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시연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자유형 35">
            <a:extLst>
              <a:ext uri="{FF2B5EF4-FFF2-40B4-BE49-F238E27FC236}">
                <a16:creationId xmlns:a16="http://schemas.microsoft.com/office/drawing/2014/main" id="{6BBFA52E-B6A0-42E8-ADC2-C6F56C28E0B6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1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24750" y="2535270"/>
            <a:ext cx="2114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자유형 35">
            <a:extLst>
              <a:ext uri="{FF2B5EF4-FFF2-40B4-BE49-F238E27FC236}">
                <a16:creationId xmlns:a16="http://schemas.microsoft.com/office/drawing/2014/main" id="{6BBFA52E-B6A0-42E8-ADC2-C6F56C28E0B6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43">
            <a:extLst>
              <a:ext uri="{FF2B5EF4-FFF2-40B4-BE49-F238E27FC236}">
                <a16:creationId xmlns:a16="http://schemas.microsoft.com/office/drawing/2014/main" id="{51CFB2CC-7300-409C-B8CA-B5FA51ED8417}"/>
              </a:ext>
            </a:extLst>
          </p:cNvPr>
          <p:cNvSpPr/>
          <p:nvPr/>
        </p:nvSpPr>
        <p:spPr>
          <a:xfrm rot="19789330" flipH="1">
            <a:off x="542918" y="6204957"/>
            <a:ext cx="323865" cy="337205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33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6455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출시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8" name="자유형 43">
            <a:extLst>
              <a:ext uri="{FF2B5EF4-FFF2-40B4-BE49-F238E27FC236}">
                <a16:creationId xmlns:a16="http://schemas.microsoft.com/office/drawing/2014/main" id="{D0C0C25B-0FE5-4872-AF13-D19F432B980B}"/>
              </a:ext>
            </a:extLst>
          </p:cNvPr>
          <p:cNvSpPr/>
          <p:nvPr/>
        </p:nvSpPr>
        <p:spPr>
          <a:xfrm rot="19789330" flipH="1">
            <a:off x="1789399" y="43369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513B3D-2B04-49E4-B4A5-A215FFC61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1" t="5090" r="40429" b="12000"/>
          <a:stretch/>
        </p:blipFill>
        <p:spPr bwMode="auto">
          <a:xfrm>
            <a:off x="2836967" y="1205106"/>
            <a:ext cx="3044997" cy="382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77B3A4-3A79-4A25-8253-8B31BC40BE47}"/>
              </a:ext>
            </a:extLst>
          </p:cNvPr>
          <p:cNvSpPr txBox="1"/>
          <p:nvPr/>
        </p:nvSpPr>
        <p:spPr>
          <a:xfrm>
            <a:off x="2492912" y="5237374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생산성 분야 인기차트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62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61918BC-E980-4456-B7EC-91B1E29F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009" y="1390286"/>
            <a:ext cx="5466012" cy="301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844B86-C94F-4ADE-AFAE-B5198BB153BA}"/>
              </a:ext>
            </a:extLst>
          </p:cNvPr>
          <p:cNvSpPr txBox="1"/>
          <p:nvPr/>
        </p:nvSpPr>
        <p:spPr>
          <a:xfrm>
            <a:off x="6277070" y="5056768"/>
            <a:ext cx="521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꾸준히 증가하는 판매량 및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영어버전 출시 이후 증가하는 미국 및 캐나다 판매량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69710825-7DCB-4452-A44A-1D3AD1511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6" b="32408"/>
          <a:stretch/>
        </p:blipFill>
        <p:spPr bwMode="auto">
          <a:xfrm>
            <a:off x="2271814" y="3531379"/>
            <a:ext cx="3915164" cy="152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ED3957A-D59A-41C8-A777-C5DF02D51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92" y="3377890"/>
            <a:ext cx="916183" cy="9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2925302C-4A15-4E60-B8C5-986A9FB8A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517" y="2122661"/>
            <a:ext cx="916183" cy="9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57438F0-9CCB-4935-8C3C-90A1882D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61" y="1564136"/>
            <a:ext cx="3044997" cy="133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1D172625-6579-4CEB-A5C8-EAE9030F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552" y="2142518"/>
            <a:ext cx="666977" cy="8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1AB2C033-6FE8-497A-9F95-D661046E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67" y="1900908"/>
            <a:ext cx="916183" cy="9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34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6455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출시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8" name="자유형 43">
            <a:extLst>
              <a:ext uri="{FF2B5EF4-FFF2-40B4-BE49-F238E27FC236}">
                <a16:creationId xmlns:a16="http://schemas.microsoft.com/office/drawing/2014/main" id="{D0C0C25B-0FE5-4872-AF13-D19F432B980B}"/>
              </a:ext>
            </a:extLst>
          </p:cNvPr>
          <p:cNvSpPr/>
          <p:nvPr/>
        </p:nvSpPr>
        <p:spPr>
          <a:xfrm rot="19789330" flipH="1">
            <a:off x="1789399" y="43369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863276-B477-47E2-B13D-C53F76A9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92" y="733415"/>
            <a:ext cx="7447179" cy="437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916590-AE40-47ED-8B93-A3378D2908CB}"/>
              </a:ext>
            </a:extLst>
          </p:cNvPr>
          <p:cNvSpPr txBox="1"/>
          <p:nvPr/>
        </p:nvSpPr>
        <p:spPr>
          <a:xfrm>
            <a:off x="3738858" y="5443549"/>
            <a:ext cx="6506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배포된 사이트에서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Windows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및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macOS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버전으로 다운로드 가능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가장 많이 사용하는 두 개의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OS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에서 지원하는 프로그램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!!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45B3687-DAED-4B65-9844-F44B90BA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852" y="341680"/>
            <a:ext cx="1786983" cy="140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61DF99B-A835-4DCE-96EC-5EEDA068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59" y="2365351"/>
            <a:ext cx="2897967" cy="22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9F241B7-B177-4499-A64C-9E30F728D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95" y="2356987"/>
            <a:ext cx="1662042" cy="166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FC4697DD-26FF-44C1-9240-16ACCBC9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843" y="343500"/>
            <a:ext cx="1786983" cy="140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25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6455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출시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8" name="자유형 43">
            <a:extLst>
              <a:ext uri="{FF2B5EF4-FFF2-40B4-BE49-F238E27FC236}">
                <a16:creationId xmlns:a16="http://schemas.microsoft.com/office/drawing/2014/main" id="{D0C0C25B-0FE5-4872-AF13-D19F432B980B}"/>
              </a:ext>
            </a:extLst>
          </p:cNvPr>
          <p:cNvSpPr/>
          <p:nvPr/>
        </p:nvSpPr>
        <p:spPr>
          <a:xfrm rot="19789330" flipH="1">
            <a:off x="1789399" y="43369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16590-AE40-47ED-8B93-A3378D2908CB}"/>
              </a:ext>
            </a:extLst>
          </p:cNvPr>
          <p:cNvSpPr txBox="1"/>
          <p:nvPr/>
        </p:nvSpPr>
        <p:spPr>
          <a:xfrm>
            <a:off x="2852995" y="5814134"/>
            <a:ext cx="8545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ePUB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규격을 따라 제작되었기 때문에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생성한 전자책을 외부 플랫폼에서도 볼 수 있음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sym typeface="Wingdings" panose="05000000000000000000" pitchFamily="2" charset="2"/>
              </a:rPr>
              <a:t>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sym typeface="Wingdings" panose="05000000000000000000" pitchFamily="2" charset="2"/>
              </a:rPr>
              <a:t>외부 플랫폼으로의 확장성이 뛰어남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sym typeface="Wingdings" panose="05000000000000000000" pitchFamily="2" charset="2"/>
              </a:rPr>
              <a:t>.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D01320-6BBF-4500-9A2E-F25DA8905A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20"/>
          <a:stretch/>
        </p:blipFill>
        <p:spPr>
          <a:xfrm>
            <a:off x="7897371" y="370553"/>
            <a:ext cx="3371435" cy="4461765"/>
          </a:xfrm>
          <a:prstGeom prst="rect">
            <a:avLst/>
          </a:prstGeom>
          <a:ln>
            <a:solidFill>
              <a:srgbClr val="433E8A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FCCDC9-6A13-4E61-B5CC-A98322BDB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76"/>
          <a:stretch/>
        </p:blipFill>
        <p:spPr>
          <a:xfrm>
            <a:off x="3075788" y="370554"/>
            <a:ext cx="3855334" cy="4461765"/>
          </a:xfrm>
          <a:prstGeom prst="rect">
            <a:avLst/>
          </a:prstGeom>
          <a:ln>
            <a:solidFill>
              <a:srgbClr val="433E8A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13AE29-0C37-4BFE-81F1-C50FB67C9CA9}"/>
              </a:ext>
            </a:extLst>
          </p:cNvPr>
          <p:cNvSpPr txBox="1"/>
          <p:nvPr/>
        </p:nvSpPr>
        <p:spPr>
          <a:xfrm>
            <a:off x="4299166" y="5014543"/>
            <a:ext cx="15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YES24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BE1D2-E5E0-49EC-9832-F184617BAE3F}"/>
              </a:ext>
            </a:extLst>
          </p:cNvPr>
          <p:cNvSpPr txBox="1"/>
          <p:nvPr/>
        </p:nvSpPr>
        <p:spPr>
          <a:xfrm>
            <a:off x="8664407" y="5014543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아이패드 도서 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442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59743" y="2535270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시행착오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자유형 35">
            <a:extLst>
              <a:ext uri="{FF2B5EF4-FFF2-40B4-BE49-F238E27FC236}">
                <a16:creationId xmlns:a16="http://schemas.microsoft.com/office/drawing/2014/main" id="{6BBFA52E-B6A0-42E8-ADC2-C6F56C28E0B6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43">
            <a:extLst>
              <a:ext uri="{FF2B5EF4-FFF2-40B4-BE49-F238E27FC236}">
                <a16:creationId xmlns:a16="http://schemas.microsoft.com/office/drawing/2014/main" id="{51CFB2CC-7300-409C-B8CA-B5FA51ED8417}"/>
              </a:ext>
            </a:extLst>
          </p:cNvPr>
          <p:cNvSpPr/>
          <p:nvPr/>
        </p:nvSpPr>
        <p:spPr>
          <a:xfrm rot="19789330" flipH="1">
            <a:off x="542918" y="6204957"/>
            <a:ext cx="323865" cy="337205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A3EB1C6-B0DC-4D5A-AD98-60FAAE7A4C66}"/>
              </a:ext>
            </a:extLst>
          </p:cNvPr>
          <p:cNvSpPr/>
          <p:nvPr/>
        </p:nvSpPr>
        <p:spPr>
          <a:xfrm>
            <a:off x="511065" y="6179774"/>
            <a:ext cx="387569" cy="3875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94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211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출시 준비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시행 착오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13" name="자유형 35">
            <a:extLst>
              <a:ext uri="{FF2B5EF4-FFF2-40B4-BE49-F238E27FC236}">
                <a16:creationId xmlns:a16="http://schemas.microsoft.com/office/drawing/2014/main" id="{0D0F8B5E-6DD0-4DA6-971A-B8C54940E10D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32">
            <a:extLst>
              <a:ext uri="{FF2B5EF4-FFF2-40B4-BE49-F238E27FC236}">
                <a16:creationId xmlns:a16="http://schemas.microsoft.com/office/drawing/2014/main" id="{D253F478-FA5F-4377-BB23-02C78B9AB76B}"/>
              </a:ext>
            </a:extLst>
          </p:cNvPr>
          <p:cNvSpPr/>
          <p:nvPr/>
        </p:nvSpPr>
        <p:spPr>
          <a:xfrm>
            <a:off x="1797985" y="399637"/>
            <a:ext cx="273815" cy="546648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BBD904-455A-4209-A877-AE8FE4585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60" y="555101"/>
            <a:ext cx="5344998" cy="1792801"/>
          </a:xfrm>
          <a:prstGeom prst="rect">
            <a:avLst/>
          </a:prstGeom>
          <a:noFill/>
          <a:ln>
            <a:solidFill>
              <a:srgbClr val="433E8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E2EE71-7984-46A8-B87C-5503215C3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567" y="3103438"/>
            <a:ext cx="3779909" cy="2978961"/>
          </a:xfrm>
          <a:prstGeom prst="rect">
            <a:avLst/>
          </a:prstGeom>
          <a:ln>
            <a:solidFill>
              <a:srgbClr val="433E8A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9A750F-BFBA-485D-BB34-5ADB0C8EA432}"/>
              </a:ext>
            </a:extLst>
          </p:cNvPr>
          <p:cNvSpPr txBox="1"/>
          <p:nvPr/>
        </p:nvSpPr>
        <p:spPr>
          <a:xfrm>
            <a:off x="4423515" y="2476637"/>
            <a:ext cx="4424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출시를 위해 필요한 수많은 절차들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B1B29C-120A-42C2-A1EF-A8E52478844F}"/>
              </a:ext>
            </a:extLst>
          </p:cNvPr>
          <p:cNvSpPr txBox="1"/>
          <p:nvPr/>
        </p:nvSpPr>
        <p:spPr>
          <a:xfrm>
            <a:off x="3289458" y="618314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빌드 환경설정 코드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A43D77F6-88DB-4928-9C93-37943FC24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7"/>
          <a:stretch/>
        </p:blipFill>
        <p:spPr bwMode="auto">
          <a:xfrm>
            <a:off x="6783571" y="3103438"/>
            <a:ext cx="4571155" cy="2978961"/>
          </a:xfrm>
          <a:prstGeom prst="rect">
            <a:avLst/>
          </a:prstGeom>
          <a:noFill/>
          <a:ln>
            <a:solidFill>
              <a:srgbClr val="433E8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D70402-8D2B-4C38-8BEC-7FA18651AD80}"/>
              </a:ext>
            </a:extLst>
          </p:cNvPr>
          <p:cNvSpPr txBox="1"/>
          <p:nvPr/>
        </p:nvSpPr>
        <p:spPr>
          <a:xfrm>
            <a:off x="8188522" y="6179159"/>
            <a:ext cx="176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계속 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reject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899F29-0630-4C74-9C4C-F9D53915917C}"/>
              </a:ext>
            </a:extLst>
          </p:cNvPr>
          <p:cNvSpPr/>
          <p:nvPr/>
        </p:nvSpPr>
        <p:spPr>
          <a:xfrm>
            <a:off x="1794770" y="399637"/>
            <a:ext cx="546648" cy="546648"/>
          </a:xfrm>
          <a:prstGeom prst="ellipse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AE1E84-0761-4664-8F93-365B8DA4FD3A}"/>
              </a:ext>
            </a:extLst>
          </p:cNvPr>
          <p:cNvSpPr/>
          <p:nvPr/>
        </p:nvSpPr>
        <p:spPr>
          <a:xfrm>
            <a:off x="3855720" y="5614149"/>
            <a:ext cx="939800" cy="105931"/>
          </a:xfrm>
          <a:prstGeom prst="rect">
            <a:avLst/>
          </a:prstGeom>
          <a:solidFill>
            <a:srgbClr val="433E8A"/>
          </a:solidFill>
          <a:ln>
            <a:solidFill>
              <a:srgbClr val="433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04A9DAE-AA7F-418C-9141-CB1BA69D89B1}"/>
              </a:ext>
            </a:extLst>
          </p:cNvPr>
          <p:cNvSpPr/>
          <p:nvPr/>
        </p:nvSpPr>
        <p:spPr>
          <a:xfrm>
            <a:off x="511065" y="6179774"/>
            <a:ext cx="387569" cy="3875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30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211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수많은 버그들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시행 착오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13" name="자유형 35">
            <a:extLst>
              <a:ext uri="{FF2B5EF4-FFF2-40B4-BE49-F238E27FC236}">
                <a16:creationId xmlns:a16="http://schemas.microsoft.com/office/drawing/2014/main" id="{0D0F8B5E-6DD0-4DA6-971A-B8C54940E10D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32">
            <a:extLst>
              <a:ext uri="{FF2B5EF4-FFF2-40B4-BE49-F238E27FC236}">
                <a16:creationId xmlns:a16="http://schemas.microsoft.com/office/drawing/2014/main" id="{D253F478-FA5F-4377-BB23-02C78B9AB76B}"/>
              </a:ext>
            </a:extLst>
          </p:cNvPr>
          <p:cNvSpPr/>
          <p:nvPr/>
        </p:nvSpPr>
        <p:spPr>
          <a:xfrm>
            <a:off x="1797985" y="399637"/>
            <a:ext cx="273815" cy="546648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218D14-EBF0-48FD-B790-3108933FB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8642" y="0"/>
            <a:ext cx="5202885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FFF1FD-40D2-4575-B13E-0FC58F299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4559" y="0"/>
            <a:ext cx="5235348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AB2C30-8547-407C-A569-85D13E558C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2278" y="0"/>
            <a:ext cx="5283655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9FE0920-01C2-4453-A83F-C018638301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r="30811"/>
          <a:stretch/>
        </p:blipFill>
        <p:spPr>
          <a:xfrm>
            <a:off x="8163491" y="0"/>
            <a:ext cx="4028509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7C8DAD-6A66-4B07-9411-D66C45F69F69}"/>
              </a:ext>
            </a:extLst>
          </p:cNvPr>
          <p:cNvSpPr txBox="1"/>
          <p:nvPr/>
        </p:nvSpPr>
        <p:spPr>
          <a:xfrm>
            <a:off x="3944388" y="2942548"/>
            <a:ext cx="6248473" cy="646331"/>
          </a:xfrm>
          <a:prstGeom prst="rect">
            <a:avLst/>
          </a:prstGeom>
          <a:solidFill>
            <a:srgbClr val="E4D5FB">
              <a:alpha val="67000"/>
            </a:srgbClr>
          </a:solidFill>
          <a:effectLst>
            <a:softEdge rad="381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기능을 추가할 때마다 의도대로 작동하지 않는 기존 코드들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…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76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개의 버그 리스트 작성 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Fix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3AF958-323D-40FD-B5BF-2A9415CB22D0}"/>
              </a:ext>
            </a:extLst>
          </p:cNvPr>
          <p:cNvSpPr/>
          <p:nvPr/>
        </p:nvSpPr>
        <p:spPr>
          <a:xfrm>
            <a:off x="1794770" y="399637"/>
            <a:ext cx="546648" cy="546648"/>
          </a:xfrm>
          <a:prstGeom prst="ellipse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BEFD99E-6A62-47AC-B0D8-0AA2D47635BF}"/>
              </a:ext>
            </a:extLst>
          </p:cNvPr>
          <p:cNvSpPr/>
          <p:nvPr/>
        </p:nvSpPr>
        <p:spPr>
          <a:xfrm>
            <a:off x="511065" y="6179774"/>
            <a:ext cx="387569" cy="3875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955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0460387-382A-447E-9460-EB6D00ACF5A3}"/>
              </a:ext>
            </a:extLst>
          </p:cNvPr>
          <p:cNvSpPr/>
          <p:nvPr/>
        </p:nvSpPr>
        <p:spPr>
          <a:xfrm>
            <a:off x="7666783" y="3730708"/>
            <a:ext cx="3180080" cy="1617001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rgbClr val="433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97AC8A-A524-468C-B74C-56D2EAAB854D}"/>
              </a:ext>
            </a:extLst>
          </p:cNvPr>
          <p:cNvSpPr/>
          <p:nvPr/>
        </p:nvSpPr>
        <p:spPr>
          <a:xfrm>
            <a:off x="2880360" y="340360"/>
            <a:ext cx="7966503" cy="2118470"/>
          </a:xfrm>
          <a:prstGeom prst="rect">
            <a:avLst/>
          </a:prstGeom>
          <a:solidFill>
            <a:schemeClr val="bg1"/>
          </a:solidFill>
          <a:ln>
            <a:solidFill>
              <a:srgbClr val="433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367963"/>
            <a:ext cx="677108" cy="2118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및 보안 이슈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시행 착오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13" name="자유형 35">
            <a:extLst>
              <a:ext uri="{FF2B5EF4-FFF2-40B4-BE49-F238E27FC236}">
                <a16:creationId xmlns:a16="http://schemas.microsoft.com/office/drawing/2014/main" id="{0D0F8B5E-6DD0-4DA6-971A-B8C54940E10D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32">
            <a:extLst>
              <a:ext uri="{FF2B5EF4-FFF2-40B4-BE49-F238E27FC236}">
                <a16:creationId xmlns:a16="http://schemas.microsoft.com/office/drawing/2014/main" id="{D253F478-FA5F-4377-BB23-02C78B9AB76B}"/>
              </a:ext>
            </a:extLst>
          </p:cNvPr>
          <p:cNvSpPr/>
          <p:nvPr/>
        </p:nvSpPr>
        <p:spPr>
          <a:xfrm>
            <a:off x="1797985" y="399637"/>
            <a:ext cx="273815" cy="546648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688FD-D22B-436C-983A-9B9746D88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69" r="14097"/>
          <a:stretch/>
        </p:blipFill>
        <p:spPr>
          <a:xfrm>
            <a:off x="2880360" y="3730708"/>
            <a:ext cx="3566993" cy="1617001"/>
          </a:xfrm>
          <a:prstGeom prst="rect">
            <a:avLst/>
          </a:prstGeom>
          <a:ln>
            <a:solidFill>
              <a:srgbClr val="433E8A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636654-47EB-4ABF-A39F-039A3E3B2758}"/>
              </a:ext>
            </a:extLst>
          </p:cNvPr>
          <p:cNvSpPr txBox="1"/>
          <p:nvPr/>
        </p:nvSpPr>
        <p:spPr>
          <a:xfrm>
            <a:off x="2071800" y="5600388"/>
            <a:ext cx="528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mongoDB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계정 미설정으로 인한 외부 해킹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해커의 협박 편지와 함께 사라져버린 데이터들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….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458B98-99F0-4741-81EB-9A12FCE6D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778" y="4062891"/>
            <a:ext cx="2800741" cy="9526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22292A-705B-43BC-9663-3159C77EDB79}"/>
              </a:ext>
            </a:extLst>
          </p:cNvPr>
          <p:cNvSpPr txBox="1"/>
          <p:nvPr/>
        </p:nvSpPr>
        <p:spPr>
          <a:xfrm>
            <a:off x="7631299" y="5600388"/>
            <a:ext cx="324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패스워드 복잡하게 변경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6252A0-D1C5-4F80-9048-30FF67D8D33D}"/>
              </a:ext>
            </a:extLst>
          </p:cNvPr>
          <p:cNvSpPr txBox="1"/>
          <p:nvPr/>
        </p:nvSpPr>
        <p:spPr>
          <a:xfrm>
            <a:off x="1860032" y="1005054"/>
            <a:ext cx="677108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    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B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4F2D0-1BF9-43CF-B5EB-D37253D07FB5}"/>
              </a:ext>
            </a:extLst>
          </p:cNvPr>
          <p:cNvSpPr txBox="1"/>
          <p:nvPr/>
        </p:nvSpPr>
        <p:spPr>
          <a:xfrm>
            <a:off x="3443331" y="2574572"/>
            <a:ext cx="692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mongoDB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Spring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연동에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deprecated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된 클래스가 너무 많아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새로운 클래스를 찾아서 연동하는 것에 많은 시간 소요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ADEA49-0FC9-4084-A48E-F58DE26C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94"/>
          <a:stretch/>
        </p:blipFill>
        <p:spPr bwMode="auto">
          <a:xfrm>
            <a:off x="6794924" y="349343"/>
            <a:ext cx="4051939" cy="210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5E239F-44DA-4456-8605-F1B5CB5A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97" y="388501"/>
            <a:ext cx="3650536" cy="202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B3467DD-0022-4AEA-82AA-E3859242DA38}"/>
              </a:ext>
            </a:extLst>
          </p:cNvPr>
          <p:cNvSpPr/>
          <p:nvPr/>
        </p:nvSpPr>
        <p:spPr>
          <a:xfrm>
            <a:off x="6908200" y="4379744"/>
            <a:ext cx="485087" cy="386080"/>
          </a:xfrm>
          <a:prstGeom prst="rightArrow">
            <a:avLst/>
          </a:prstGeom>
          <a:solidFill>
            <a:srgbClr val="BAB7DF"/>
          </a:solidFill>
          <a:ln>
            <a:solidFill>
              <a:srgbClr val="BAB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408A5BE-BEDA-41D7-8BF2-8140E24D7FE9}"/>
              </a:ext>
            </a:extLst>
          </p:cNvPr>
          <p:cNvSpPr/>
          <p:nvPr/>
        </p:nvSpPr>
        <p:spPr>
          <a:xfrm>
            <a:off x="1794770" y="399637"/>
            <a:ext cx="546648" cy="546648"/>
          </a:xfrm>
          <a:prstGeom prst="ellipse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85C6BE8B-1955-405A-9CF7-5C146F88A798}"/>
              </a:ext>
            </a:extLst>
          </p:cNvPr>
          <p:cNvSpPr/>
          <p:nvPr/>
        </p:nvSpPr>
        <p:spPr>
          <a:xfrm>
            <a:off x="511065" y="6179774"/>
            <a:ext cx="387569" cy="3875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742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66854" y="2535270"/>
            <a:ext cx="24304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84607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6961" y="310625"/>
            <a:ext cx="559074" cy="559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298" y="399011"/>
            <a:ext cx="430887" cy="4547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만든 이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9AE7F-5176-421F-B7B2-BCEC565CD8A0}"/>
              </a:ext>
            </a:extLst>
          </p:cNvPr>
          <p:cNvSpPr txBox="1"/>
          <p:nvPr/>
        </p:nvSpPr>
        <p:spPr>
          <a:xfrm>
            <a:off x="669749" y="418672"/>
            <a:ext cx="430887" cy="443813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</a:t>
            </a: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반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들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7ED7B6-C711-49B8-98D1-148E94596258}"/>
              </a:ext>
            </a:extLst>
          </p:cNvPr>
          <p:cNvGrpSpPr/>
          <p:nvPr/>
        </p:nvGrpSpPr>
        <p:grpSpPr>
          <a:xfrm>
            <a:off x="8086487" y="1056425"/>
            <a:ext cx="1240944" cy="4763985"/>
            <a:chOff x="7898527" y="1376465"/>
            <a:chExt cx="1240944" cy="4763985"/>
          </a:xfrm>
        </p:grpSpPr>
        <p:sp>
          <p:nvSpPr>
            <p:cNvPr id="19" name="TextBox 18"/>
            <p:cNvSpPr txBox="1"/>
            <p:nvPr/>
          </p:nvSpPr>
          <p:spPr>
            <a:xfrm>
              <a:off x="8392509" y="1507925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D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396521" y="15288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396521" y="22718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396521" y="30147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396521" y="37577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396521" y="4502065"/>
              <a:ext cx="742950" cy="7211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8396521" y="1376465"/>
              <a:ext cx="0" cy="476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cxnSpLocks/>
            </p:cNvCxnSpPr>
            <p:nvPr/>
          </p:nvCxnSpPr>
          <p:spPr>
            <a:xfrm>
              <a:off x="9139471" y="1376465"/>
              <a:ext cx="0" cy="476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98527" y="1663569"/>
              <a:ext cx="430887" cy="34956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44EE5E-73D6-4F73-8A71-66EB193FC03B}"/>
                </a:ext>
              </a:extLst>
            </p:cNvPr>
            <p:cNvSpPr/>
            <p:nvPr/>
          </p:nvSpPr>
          <p:spPr>
            <a:xfrm>
              <a:off x="8396521" y="5222917"/>
              <a:ext cx="742950" cy="7211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9E2DF1-17F2-41C0-82D8-C97C20085847}"/>
                </a:ext>
              </a:extLst>
            </p:cNvPr>
            <p:cNvSpPr txBox="1"/>
            <p:nvPr/>
          </p:nvSpPr>
          <p:spPr>
            <a:xfrm>
              <a:off x="8392509" y="2239826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A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8E803D-3F39-4128-BAF7-DA763FFB79F1}"/>
                </a:ext>
              </a:extLst>
            </p:cNvPr>
            <p:cNvSpPr txBox="1"/>
            <p:nvPr/>
          </p:nvSpPr>
          <p:spPr>
            <a:xfrm>
              <a:off x="8392509" y="3006400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B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5D7920-1621-4836-9676-46951733EC04}"/>
                </a:ext>
              </a:extLst>
            </p:cNvPr>
            <p:cNvSpPr txBox="1"/>
            <p:nvPr/>
          </p:nvSpPr>
          <p:spPr>
            <a:xfrm>
              <a:off x="8392509" y="3742457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O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F9CCD-E8E8-4076-8F08-FCD92EAB8D1B}"/>
                </a:ext>
              </a:extLst>
            </p:cNvPr>
            <p:cNvSpPr txBox="1"/>
            <p:nvPr/>
          </p:nvSpPr>
          <p:spPr>
            <a:xfrm>
              <a:off x="8392509" y="4470076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O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B8D62A-3684-4AB7-9716-5014419C70BB}"/>
                </a:ext>
              </a:extLst>
            </p:cNvPr>
            <p:cNvSpPr txBox="1"/>
            <p:nvPr/>
          </p:nvSpPr>
          <p:spPr>
            <a:xfrm>
              <a:off x="8392509" y="5226797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K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07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97823" y="1757387"/>
            <a:ext cx="923330" cy="33432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48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EF4DE5-C302-46C6-8280-17811B184D60}"/>
              </a:ext>
            </a:extLst>
          </p:cNvPr>
          <p:cNvGrpSpPr/>
          <p:nvPr/>
        </p:nvGrpSpPr>
        <p:grpSpPr>
          <a:xfrm>
            <a:off x="1668895" y="302524"/>
            <a:ext cx="615553" cy="3679736"/>
            <a:chOff x="8955370" y="1474619"/>
            <a:chExt cx="615553" cy="36797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8AEB0-E55C-4E7E-89FC-8CD4E7F5A5AE}"/>
                </a:ext>
              </a:extLst>
            </p:cNvPr>
            <p:cNvSpPr txBox="1"/>
            <p:nvPr/>
          </p:nvSpPr>
          <p:spPr>
            <a:xfrm>
              <a:off x="8955370" y="2277804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기대효과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C9F81C-371E-4799-9491-305F3408EE0D}"/>
                </a:ext>
              </a:extLst>
            </p:cNvPr>
            <p:cNvSpPr/>
            <p:nvPr/>
          </p:nvSpPr>
          <p:spPr>
            <a:xfrm>
              <a:off x="8989823" y="1474619"/>
              <a:ext cx="546648" cy="5466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59D48DCC-AE22-47C9-9501-7E1BB52AB2E9}"/>
              </a:ext>
            </a:extLst>
          </p:cNvPr>
          <p:cNvSpPr/>
          <p:nvPr/>
        </p:nvSpPr>
        <p:spPr>
          <a:xfrm>
            <a:off x="542677" y="6218111"/>
            <a:ext cx="320831" cy="320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738CFF-1A27-417B-9225-660E4F0491A9}"/>
              </a:ext>
            </a:extLst>
          </p:cNvPr>
          <p:cNvGrpSpPr/>
          <p:nvPr/>
        </p:nvGrpSpPr>
        <p:grpSpPr>
          <a:xfrm>
            <a:off x="3156387" y="1313107"/>
            <a:ext cx="3922869" cy="4471981"/>
            <a:chOff x="1448002" y="2047911"/>
            <a:chExt cx="3922869" cy="447198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9C17E9-6FAA-455C-A6A7-DA54D70DC954}"/>
                </a:ext>
              </a:extLst>
            </p:cNvPr>
            <p:cNvGrpSpPr/>
            <p:nvPr/>
          </p:nvGrpSpPr>
          <p:grpSpPr>
            <a:xfrm>
              <a:off x="1448002" y="5119442"/>
              <a:ext cx="3922869" cy="1400450"/>
              <a:chOff x="1597487" y="3422051"/>
              <a:chExt cx="3922869" cy="140045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C772F1-D1C0-49C8-AA8A-FE2501A3E94C}"/>
                  </a:ext>
                </a:extLst>
              </p:cNvPr>
              <p:cNvSpPr txBox="1"/>
              <p:nvPr/>
            </p:nvSpPr>
            <p:spPr>
              <a:xfrm>
                <a:off x="1597487" y="4176170"/>
                <a:ext cx="39228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사용자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(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비개발자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에게 친숙한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GUI /</a:t>
                </a: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개발자에게 친숙한 마크다운 문법 도입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B0D27A-5423-434A-AC66-FABE8659D79C}"/>
                  </a:ext>
                </a:extLst>
              </p:cNvPr>
              <p:cNvSpPr txBox="1"/>
              <p:nvPr/>
            </p:nvSpPr>
            <p:spPr>
              <a:xfrm>
                <a:off x="2835807" y="3422051"/>
                <a:ext cx="14462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1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인 출판</a:t>
                </a:r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접근성 확대</a:t>
                </a:r>
              </a:p>
            </p:txBody>
          </p:sp>
        </p:grpSp>
        <p:pic>
          <p:nvPicPr>
            <p:cNvPr id="1028" name="Picture 4" descr="https://cdn.discordapp.com/attachments/804146742777741352/804519901213622302/unknown.png">
              <a:extLst>
                <a:ext uri="{FF2B5EF4-FFF2-40B4-BE49-F238E27FC236}">
                  <a16:creationId xmlns:a16="http://schemas.microsoft.com/office/drawing/2014/main" id="{1ED4848C-CA6A-46F1-AB42-AF2796B103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98" t="-145" r="21416" b="145"/>
            <a:stretch/>
          </p:blipFill>
          <p:spPr bwMode="auto">
            <a:xfrm>
              <a:off x="1969436" y="2047911"/>
              <a:ext cx="2880000" cy="2880000"/>
            </a:xfrm>
            <a:prstGeom prst="ellipse">
              <a:avLst/>
            </a:prstGeom>
            <a:noFill/>
            <a:ln w="57150">
              <a:solidFill>
                <a:srgbClr val="433E8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A68DB4-C82A-4BE4-9037-029A5E0283F0}"/>
              </a:ext>
            </a:extLst>
          </p:cNvPr>
          <p:cNvGrpSpPr/>
          <p:nvPr/>
        </p:nvGrpSpPr>
        <p:grpSpPr>
          <a:xfrm>
            <a:off x="7377323" y="1312324"/>
            <a:ext cx="3706464" cy="4473546"/>
            <a:chOff x="8434016" y="1989000"/>
            <a:chExt cx="3706464" cy="447354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A22103C-9AAF-4FAB-BC21-191571041BC6}"/>
                </a:ext>
              </a:extLst>
            </p:cNvPr>
            <p:cNvGrpSpPr/>
            <p:nvPr/>
          </p:nvGrpSpPr>
          <p:grpSpPr>
            <a:xfrm>
              <a:off x="8434016" y="5062096"/>
              <a:ext cx="3706464" cy="1400450"/>
              <a:chOff x="8274083" y="3422051"/>
              <a:chExt cx="3706464" cy="140045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1DD44A-6ADF-4DF3-8A5A-484EA6A22A73}"/>
                  </a:ext>
                </a:extLst>
              </p:cNvPr>
              <p:cNvSpPr txBox="1"/>
              <p:nvPr/>
            </p:nvSpPr>
            <p:spPr>
              <a:xfrm>
                <a:off x="8274083" y="4176170"/>
                <a:ext cx="37064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ePUB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규격을 따르므로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어느 전자책 플랫폼에서든 출판 가능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04942A-8598-4E5A-B564-45EE37C5EB20}"/>
                  </a:ext>
                </a:extLst>
              </p:cNvPr>
              <p:cNvSpPr txBox="1"/>
              <p:nvPr/>
            </p:nvSpPr>
            <p:spPr>
              <a:xfrm>
                <a:off x="9034708" y="3422051"/>
                <a:ext cx="2185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외부 플랫폼으로의</a:t>
                </a:r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확장성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469D18-570E-4811-88A5-4D5E93F1F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t="237" r="29551" b="-237"/>
            <a:stretch/>
          </p:blipFill>
          <p:spPr>
            <a:xfrm>
              <a:off x="8847248" y="1989000"/>
              <a:ext cx="2880000" cy="2880000"/>
            </a:xfrm>
            <a:prstGeom prst="ellipse">
              <a:avLst/>
            </a:prstGeom>
            <a:ln w="57150">
              <a:solidFill>
                <a:srgbClr val="433E8A"/>
              </a:solidFill>
            </a:ln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86DDF56-6512-4C08-AD29-C489D7A11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019721" y="2319338"/>
              <a:ext cx="677108" cy="12319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개발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도구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65703C-8CB2-42BF-8121-C3262C8AB03F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36" name="자유형 30">
              <a:extLst>
                <a:ext uri="{FF2B5EF4-FFF2-40B4-BE49-F238E27FC236}">
                  <a16:creationId xmlns:a16="http://schemas.microsoft.com/office/drawing/2014/main" id="{06EA47B5-6506-49E5-BF05-84260DDC100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87639FC-B74E-47EF-9E76-06363ECE1855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9623F4-E0B6-46E7-88CA-ECC458D7FBDA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39" name="자유형 35">
              <a:extLst>
                <a:ext uri="{FF2B5EF4-FFF2-40B4-BE49-F238E27FC236}">
                  <a16:creationId xmlns:a16="http://schemas.microsoft.com/office/drawing/2014/main" id="{4F7F5FD0-DA87-4589-A6B0-A6D513981D98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E259D7E-159E-4342-BB90-29C301F1A457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A59C42B3-65A7-4792-8329-D634F0E5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97EAFB-0BD5-4C3E-A9C3-3D57628FE4CF}"/>
              </a:ext>
            </a:extLst>
          </p:cNvPr>
          <p:cNvGrpSpPr/>
          <p:nvPr/>
        </p:nvGrpSpPr>
        <p:grpSpPr>
          <a:xfrm>
            <a:off x="4017556" y="1607354"/>
            <a:ext cx="5510588" cy="3415432"/>
            <a:chOff x="4017556" y="1607354"/>
            <a:chExt cx="5510588" cy="3415432"/>
          </a:xfrm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CC27EED6-9CD8-4B83-86B8-3D1E24DD3F93}"/>
                </a:ext>
              </a:extLst>
            </p:cNvPr>
            <p:cNvSpPr/>
            <p:nvPr/>
          </p:nvSpPr>
          <p:spPr>
            <a:xfrm>
              <a:off x="5078690" y="220757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육각형 46">
              <a:extLst>
                <a:ext uri="{FF2B5EF4-FFF2-40B4-BE49-F238E27FC236}">
                  <a16:creationId xmlns:a16="http://schemas.microsoft.com/office/drawing/2014/main" id="{9F84E32B-2AC0-42BC-B344-17E621F3D853}"/>
                </a:ext>
              </a:extLst>
            </p:cNvPr>
            <p:cNvSpPr/>
            <p:nvPr/>
          </p:nvSpPr>
          <p:spPr>
            <a:xfrm>
              <a:off x="6146384" y="278488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육각형 51">
              <a:extLst>
                <a:ext uri="{FF2B5EF4-FFF2-40B4-BE49-F238E27FC236}">
                  <a16:creationId xmlns:a16="http://schemas.microsoft.com/office/drawing/2014/main" id="{B933C231-FA26-42D6-9E9D-A10839AA750F}"/>
                </a:ext>
              </a:extLst>
            </p:cNvPr>
            <p:cNvSpPr/>
            <p:nvPr/>
          </p:nvSpPr>
          <p:spPr>
            <a:xfrm>
              <a:off x="7221051" y="220757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5E294CBF-3B35-447F-8C84-B1353952348D}"/>
                </a:ext>
              </a:extLst>
            </p:cNvPr>
            <p:cNvSpPr/>
            <p:nvPr/>
          </p:nvSpPr>
          <p:spPr>
            <a:xfrm>
              <a:off x="7221051" y="338019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육각형 61">
              <a:extLst>
                <a:ext uri="{FF2B5EF4-FFF2-40B4-BE49-F238E27FC236}">
                  <a16:creationId xmlns:a16="http://schemas.microsoft.com/office/drawing/2014/main" id="{520D2DB7-00AC-4BCC-8D30-2E2D6D069DAC}"/>
                </a:ext>
              </a:extLst>
            </p:cNvPr>
            <p:cNvSpPr/>
            <p:nvPr/>
          </p:nvSpPr>
          <p:spPr>
            <a:xfrm>
              <a:off x="5078690" y="338019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육각형 69">
              <a:extLst>
                <a:ext uri="{FF2B5EF4-FFF2-40B4-BE49-F238E27FC236}">
                  <a16:creationId xmlns:a16="http://schemas.microsoft.com/office/drawing/2014/main" id="{B68F6462-4417-4048-ABA0-083CA912C7E6}"/>
                </a:ext>
              </a:extLst>
            </p:cNvPr>
            <p:cNvSpPr/>
            <p:nvPr/>
          </p:nvSpPr>
          <p:spPr>
            <a:xfrm>
              <a:off x="8300687" y="278488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육각형 71">
              <a:extLst>
                <a:ext uri="{FF2B5EF4-FFF2-40B4-BE49-F238E27FC236}">
                  <a16:creationId xmlns:a16="http://schemas.microsoft.com/office/drawing/2014/main" id="{66A9E495-92F6-4167-9DA1-0CFB38D57FFA}"/>
                </a:ext>
              </a:extLst>
            </p:cNvPr>
            <p:cNvSpPr/>
            <p:nvPr/>
          </p:nvSpPr>
          <p:spPr>
            <a:xfrm>
              <a:off x="8300687" y="1607354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육각형 72">
              <a:extLst>
                <a:ext uri="{FF2B5EF4-FFF2-40B4-BE49-F238E27FC236}">
                  <a16:creationId xmlns:a16="http://schemas.microsoft.com/office/drawing/2014/main" id="{78BB87F0-DFF6-4B52-9D04-41CF3EDFCE71}"/>
                </a:ext>
              </a:extLst>
            </p:cNvPr>
            <p:cNvSpPr/>
            <p:nvPr/>
          </p:nvSpPr>
          <p:spPr>
            <a:xfrm>
              <a:off x="8300687" y="3964633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육각형 73">
              <a:extLst>
                <a:ext uri="{FF2B5EF4-FFF2-40B4-BE49-F238E27FC236}">
                  <a16:creationId xmlns:a16="http://schemas.microsoft.com/office/drawing/2014/main" id="{78DC293F-F3DC-4B24-874F-59E000475190}"/>
                </a:ext>
              </a:extLst>
            </p:cNvPr>
            <p:cNvSpPr/>
            <p:nvPr/>
          </p:nvSpPr>
          <p:spPr>
            <a:xfrm>
              <a:off x="6146384" y="3964633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육각형 74">
              <a:extLst>
                <a:ext uri="{FF2B5EF4-FFF2-40B4-BE49-F238E27FC236}">
                  <a16:creationId xmlns:a16="http://schemas.microsoft.com/office/drawing/2014/main" id="{1C8EEBAF-56ED-48C7-AA70-198B580867B1}"/>
                </a:ext>
              </a:extLst>
            </p:cNvPr>
            <p:cNvSpPr/>
            <p:nvPr/>
          </p:nvSpPr>
          <p:spPr>
            <a:xfrm>
              <a:off x="6146384" y="1607354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육각형 75">
              <a:extLst>
                <a:ext uri="{FF2B5EF4-FFF2-40B4-BE49-F238E27FC236}">
                  <a16:creationId xmlns:a16="http://schemas.microsoft.com/office/drawing/2014/main" id="{AB34D97C-1B47-4210-A8E4-69A0D254DD34}"/>
                </a:ext>
              </a:extLst>
            </p:cNvPr>
            <p:cNvSpPr/>
            <p:nvPr/>
          </p:nvSpPr>
          <p:spPr>
            <a:xfrm>
              <a:off x="4017556" y="1607354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육각형 76">
              <a:extLst>
                <a:ext uri="{FF2B5EF4-FFF2-40B4-BE49-F238E27FC236}">
                  <a16:creationId xmlns:a16="http://schemas.microsoft.com/office/drawing/2014/main" id="{FD8E23F8-EF72-4F9D-B16A-CDA23D273D3B}"/>
                </a:ext>
              </a:extLst>
            </p:cNvPr>
            <p:cNvSpPr/>
            <p:nvPr/>
          </p:nvSpPr>
          <p:spPr>
            <a:xfrm>
              <a:off x="4017556" y="2784889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육각형 81">
              <a:extLst>
                <a:ext uri="{FF2B5EF4-FFF2-40B4-BE49-F238E27FC236}">
                  <a16:creationId xmlns:a16="http://schemas.microsoft.com/office/drawing/2014/main" id="{A026346B-AF02-402A-8034-3E3A1BB2ED30}"/>
                </a:ext>
              </a:extLst>
            </p:cNvPr>
            <p:cNvSpPr/>
            <p:nvPr/>
          </p:nvSpPr>
          <p:spPr>
            <a:xfrm>
              <a:off x="4017556" y="3964633"/>
              <a:ext cx="1227457" cy="1058153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B7BF75B-2D37-4D17-B928-ADD3221C7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948" y="2379216"/>
              <a:ext cx="731662" cy="73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4C3B3EC-D1B4-4C6C-A871-7DC6BBB33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6595" y="1799840"/>
              <a:ext cx="727035" cy="673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F78BC727-A90D-4CCE-A24E-7EA6DD5E1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272" y="3621115"/>
              <a:ext cx="641014" cy="64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922352A-4525-4E79-9AAD-6AF7A736E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0" r="23528"/>
            <a:stretch/>
          </p:blipFill>
          <p:spPr bwMode="auto">
            <a:xfrm>
              <a:off x="4274020" y="4072180"/>
              <a:ext cx="714528" cy="843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FA9CBFE2-7766-4052-9EC6-C3E251BBC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811" y="1635136"/>
              <a:ext cx="624947" cy="1002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558CC63-D157-4BCC-9E2A-3FF85E4A4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6452" y="2879133"/>
              <a:ext cx="869665" cy="86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E1C44B40-A8FA-4CAA-ADE4-BEE72B007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0" r="8288" b="26805"/>
            <a:stretch/>
          </p:blipFill>
          <p:spPr>
            <a:xfrm>
              <a:off x="8507610" y="4082364"/>
              <a:ext cx="813611" cy="82269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8E5BF0-0EE7-47C9-A96C-B28EBDCB3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723" y="3609999"/>
              <a:ext cx="665391" cy="665391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2381490-EA1F-46AE-B7BF-FDDEB6C2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081" y="2404508"/>
              <a:ext cx="594675" cy="681078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1CCAD70-D3F3-4FD9-A66B-0B2B0A613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420" y="3029321"/>
              <a:ext cx="525385" cy="569288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CA45C237-6750-4F3E-92F9-C43D1354A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54"/>
            <a:stretch/>
          </p:blipFill>
          <p:spPr>
            <a:xfrm>
              <a:off x="8507610" y="2999079"/>
              <a:ext cx="813611" cy="629773"/>
            </a:xfrm>
            <a:prstGeom prst="rect">
              <a:avLst/>
            </a:prstGeom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6B38144C-D7A3-4E6E-9FBA-B8D8B72CF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1496" y="1693511"/>
              <a:ext cx="885839" cy="88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F44408DC-AAB1-4F05-B595-2BD85CB03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116" y="4085713"/>
              <a:ext cx="815992" cy="81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DFD539A-AEC1-4F75-B424-DCBAC69B26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1308" y="1453314"/>
            <a:ext cx="7363176" cy="45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3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90190" y="720838"/>
            <a:ext cx="738664" cy="16920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목차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986257" y="1756233"/>
            <a:ext cx="615553" cy="3740316"/>
            <a:chOff x="8955370" y="1474619"/>
            <a:chExt cx="615553" cy="3740316"/>
          </a:xfrm>
        </p:grpSpPr>
        <p:sp>
          <p:nvSpPr>
            <p:cNvPr id="18" name="TextBox 17"/>
            <p:cNvSpPr txBox="1"/>
            <p:nvPr/>
          </p:nvSpPr>
          <p:spPr>
            <a:xfrm>
              <a:off x="8955370" y="2338384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시행착오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8989823" y="1474619"/>
              <a:ext cx="546648" cy="5466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1369" y="1758704"/>
            <a:ext cx="615553" cy="3341852"/>
            <a:chOff x="4387039" y="1483081"/>
            <a:chExt cx="615553" cy="3341852"/>
          </a:xfrm>
        </p:grpSpPr>
        <p:sp>
          <p:nvSpPr>
            <p:cNvPr id="13" name="TextBox 12"/>
            <p:cNvSpPr txBox="1"/>
            <p:nvPr/>
          </p:nvSpPr>
          <p:spPr>
            <a:xfrm>
              <a:off x="4387039" y="2333623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 err="1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27512" y="2619998"/>
            <a:ext cx="615553" cy="23415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9C25FA-5E8F-45D7-B449-FCC223BB0836}"/>
              </a:ext>
            </a:extLst>
          </p:cNvPr>
          <p:cNvGrpSpPr/>
          <p:nvPr/>
        </p:nvGrpSpPr>
        <p:grpSpPr>
          <a:xfrm rot="20709709">
            <a:off x="5303445" y="1581151"/>
            <a:ext cx="999015" cy="721537"/>
            <a:chOff x="2428832" y="5099305"/>
            <a:chExt cx="999015" cy="766231"/>
          </a:xfrm>
        </p:grpSpPr>
        <p:sp>
          <p:nvSpPr>
            <p:cNvPr id="21" name="자유형 30">
              <a:extLst>
                <a:ext uri="{FF2B5EF4-FFF2-40B4-BE49-F238E27FC236}">
                  <a16:creationId xmlns:a16="http://schemas.microsoft.com/office/drawing/2014/main" id="{1CA3C7B0-5499-455D-B6AF-868D9206EBC2}"/>
                </a:ext>
              </a:extLst>
            </p:cNvPr>
            <p:cNvSpPr/>
            <p:nvPr/>
          </p:nvSpPr>
          <p:spPr>
            <a:xfrm>
              <a:off x="2428832" y="5214935"/>
              <a:ext cx="273815" cy="546648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78717B8-A938-477B-A3A3-BF06C70AA807}"/>
                </a:ext>
              </a:extLst>
            </p:cNvPr>
            <p:cNvSpPr/>
            <p:nvPr/>
          </p:nvSpPr>
          <p:spPr>
            <a:xfrm>
              <a:off x="2572268" y="5099305"/>
              <a:ext cx="855579" cy="766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E0A493-B02E-4B9F-8952-117D5F1C02A2}"/>
              </a:ext>
            </a:extLst>
          </p:cNvPr>
          <p:cNvGrpSpPr/>
          <p:nvPr/>
        </p:nvGrpSpPr>
        <p:grpSpPr>
          <a:xfrm>
            <a:off x="6403974" y="1776872"/>
            <a:ext cx="615553" cy="3872426"/>
            <a:chOff x="7432593" y="1492787"/>
            <a:chExt cx="615553" cy="3872426"/>
          </a:xfrm>
        </p:grpSpPr>
        <p:sp>
          <p:nvSpPr>
            <p:cNvPr id="17" name="TextBox 16"/>
            <p:cNvSpPr txBox="1"/>
            <p:nvPr/>
          </p:nvSpPr>
          <p:spPr>
            <a:xfrm>
              <a:off x="7432593" y="2338384"/>
              <a:ext cx="615553" cy="30268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시연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5" name="자유형 32">
              <a:extLst>
                <a:ext uri="{FF2B5EF4-FFF2-40B4-BE49-F238E27FC236}">
                  <a16:creationId xmlns:a16="http://schemas.microsoft.com/office/drawing/2014/main" id="{5C8A89CA-D0F5-4788-A889-2D923F94C6A9}"/>
                </a:ext>
              </a:extLst>
            </p:cNvPr>
            <p:cNvSpPr/>
            <p:nvPr/>
          </p:nvSpPr>
          <p:spPr>
            <a:xfrm>
              <a:off x="7603461" y="1492787"/>
              <a:ext cx="273815" cy="546648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자유형 43">
            <a:extLst>
              <a:ext uri="{FF2B5EF4-FFF2-40B4-BE49-F238E27FC236}">
                <a16:creationId xmlns:a16="http://schemas.microsoft.com/office/drawing/2014/main" id="{A1EC577A-3E9E-46D8-A013-47B0B095B3AF}"/>
              </a:ext>
            </a:extLst>
          </p:cNvPr>
          <p:cNvSpPr/>
          <p:nvPr/>
        </p:nvSpPr>
        <p:spPr>
          <a:xfrm rot="19789330" flipH="1">
            <a:off x="7714736" y="1776872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B9F007-CA9C-4DA8-BF00-746B3D24465E}"/>
              </a:ext>
            </a:extLst>
          </p:cNvPr>
          <p:cNvSpPr txBox="1"/>
          <p:nvPr/>
        </p:nvSpPr>
        <p:spPr>
          <a:xfrm>
            <a:off x="7656422" y="2622291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CEF1391-F43A-44AA-B66A-3C3A41777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043B6-FC81-4A08-87F0-9059BFBA5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13" y="3603338"/>
            <a:ext cx="1888889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908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31137-F371-4187-B64C-E6931C66A708}"/>
              </a:ext>
            </a:extLst>
          </p:cNvPr>
          <p:cNvSpPr txBox="1"/>
          <p:nvPr/>
        </p:nvSpPr>
        <p:spPr>
          <a:xfrm>
            <a:off x="3927666" y="2808314"/>
            <a:ext cx="1092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강세준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(Backend)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A4518-4DE8-4A8D-B29B-7CDE58ACFDC1}"/>
              </a:ext>
            </a:extLst>
          </p:cNvPr>
          <p:cNvSpPr txBox="1"/>
          <p:nvPr/>
        </p:nvSpPr>
        <p:spPr>
          <a:xfrm>
            <a:off x="6740776" y="2792997"/>
            <a:ext cx="12168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강채원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D837D-79FD-4A0F-A927-6FDA93F491DE}"/>
              </a:ext>
            </a:extLst>
          </p:cNvPr>
          <p:cNvSpPr txBox="1"/>
          <p:nvPr/>
        </p:nvSpPr>
        <p:spPr>
          <a:xfrm>
            <a:off x="3906636" y="6141034"/>
            <a:ext cx="113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장주빈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vl="0"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E42CF1-3330-4630-84DB-8C68A7929CD7}"/>
              </a:ext>
            </a:extLst>
          </p:cNvPr>
          <p:cNvSpPr txBox="1"/>
          <p:nvPr/>
        </p:nvSpPr>
        <p:spPr>
          <a:xfrm>
            <a:off x="6781686" y="6118880"/>
            <a:ext cx="113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최나현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DAFA8-A7A0-4B29-9CF3-19BA16937BBD}"/>
              </a:ext>
            </a:extLst>
          </p:cNvPr>
          <p:cNvSpPr txBox="1"/>
          <p:nvPr/>
        </p:nvSpPr>
        <p:spPr>
          <a:xfrm>
            <a:off x="9692900" y="6141035"/>
            <a:ext cx="107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최낙훈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62E35-B58E-4164-AC49-0356B2E6B136}"/>
              </a:ext>
            </a:extLst>
          </p:cNvPr>
          <p:cNvSpPr txBox="1"/>
          <p:nvPr/>
        </p:nvSpPr>
        <p:spPr>
          <a:xfrm>
            <a:off x="9610178" y="2792996"/>
            <a:ext cx="1222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김혜민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126" name="Picture 6" descr="https://cdn.discordapp.com/attachments/790476156326903812/804172776016445480/IMG_4921_sss.jpg">
            <a:extLst>
              <a:ext uri="{FF2B5EF4-FFF2-40B4-BE49-F238E27FC236}">
                <a16:creationId xmlns:a16="http://schemas.microsoft.com/office/drawing/2014/main" id="{83216194-DBF4-4A82-88EC-FF2C14DB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0" y="3603338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.discordapp.com/attachments/790476156326903812/804172998970048542/d4e34ae04506cbea.png">
            <a:extLst>
              <a:ext uri="{FF2B5EF4-FFF2-40B4-BE49-F238E27FC236}">
                <a16:creationId xmlns:a16="http://schemas.microsoft.com/office/drawing/2014/main" id="{34ABF59A-7D02-471C-A8C0-30490725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63" y="3603338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.discordapp.com/attachments/790476156326903812/804173045496283166/IMG_5927.JPG">
            <a:extLst>
              <a:ext uri="{FF2B5EF4-FFF2-40B4-BE49-F238E27FC236}">
                <a16:creationId xmlns:a16="http://schemas.microsoft.com/office/drawing/2014/main" id="{F97B5C34-896B-428F-B10E-73EDE51C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13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.discordapp.com/attachments/790476156326903812/804173057802895371/1_.jpg">
            <a:extLst>
              <a:ext uri="{FF2B5EF4-FFF2-40B4-BE49-F238E27FC236}">
                <a16:creationId xmlns:a16="http://schemas.microsoft.com/office/drawing/2014/main" id="{6A616788-C6C3-4D1F-BE35-572388DB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4313" r="10022" b="4533"/>
          <a:stretch/>
        </p:blipFill>
        <p:spPr bwMode="auto">
          <a:xfrm>
            <a:off x="9276540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cdn.discordapp.com/attachments/790476156326903812/804173167005532200/d29817366fdfb01b.jpg">
            <a:extLst>
              <a:ext uri="{FF2B5EF4-FFF2-40B4-BE49-F238E27FC236}">
                <a16:creationId xmlns:a16="http://schemas.microsoft.com/office/drawing/2014/main" id="{12B4AB30-73B3-4FA7-8249-DB1804E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86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418614-5D68-44EE-98B1-E8E7303AEF62}"/>
              </a:ext>
            </a:extLst>
          </p:cNvPr>
          <p:cNvSpPr txBox="1"/>
          <p:nvPr/>
        </p:nvSpPr>
        <p:spPr>
          <a:xfrm>
            <a:off x="1654189" y="817412"/>
            <a:ext cx="738664" cy="22570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소독가들</a:t>
            </a:r>
            <a:endParaRPr lang="en-US" altLang="ko-KR" sz="3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AAB6C9-E00E-42EF-97BD-897E556665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77" y="249737"/>
            <a:ext cx="581025" cy="581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A5ADD0-E0D5-4D7C-AD65-3358E4C90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38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552202" y="6227636"/>
            <a:ext cx="262818" cy="310899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F58B02-BAD8-4DBB-B9E5-C56B0AFDC82E}"/>
              </a:ext>
            </a:extLst>
          </p:cNvPr>
          <p:cNvGrpSpPr/>
          <p:nvPr/>
        </p:nvGrpSpPr>
        <p:grpSpPr>
          <a:xfrm>
            <a:off x="1708689" y="322080"/>
            <a:ext cx="615553" cy="3328451"/>
            <a:chOff x="4387039" y="1483081"/>
            <a:chExt cx="615553" cy="33284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42DB-E67B-4413-98C8-4A5CE0AE3CCB}"/>
                </a:ext>
              </a:extLst>
            </p:cNvPr>
            <p:cNvSpPr txBox="1"/>
            <p:nvPr/>
          </p:nvSpPr>
          <p:spPr>
            <a:xfrm>
              <a:off x="4387039" y="2320222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7" name="자유형 19">
              <a:extLst>
                <a:ext uri="{FF2B5EF4-FFF2-40B4-BE49-F238E27FC236}">
                  <a16:creationId xmlns:a16="http://schemas.microsoft.com/office/drawing/2014/main" id="{244AA266-9810-44F1-BF5A-0144FDADEF07}"/>
                </a:ext>
              </a:extLst>
            </p:cNvPr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1D0EE18-745B-4B95-8C30-8F07D2C93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pic>
        <p:nvPicPr>
          <p:cNvPr id="9" name="최종최최종">
            <a:hlinkClick r:id="" action="ppaction://media"/>
            <a:extLst>
              <a:ext uri="{FF2B5EF4-FFF2-40B4-BE49-F238E27FC236}">
                <a16:creationId xmlns:a16="http://schemas.microsoft.com/office/drawing/2014/main" id="{A943B8FE-8743-4124-AE4C-5DB76E9E5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019721" y="2319338"/>
              <a:ext cx="677108" cy="12319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개발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도구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65703C-8CB2-42BF-8121-C3262C8AB03F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36" name="자유형 30">
              <a:extLst>
                <a:ext uri="{FF2B5EF4-FFF2-40B4-BE49-F238E27FC236}">
                  <a16:creationId xmlns:a16="http://schemas.microsoft.com/office/drawing/2014/main" id="{06EA47B5-6506-49E5-BF05-84260DDC100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87639FC-B74E-47EF-9E76-06363ECE1855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9623F4-E0B6-46E7-88CA-ECC458D7FBDA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39" name="자유형 35">
              <a:extLst>
                <a:ext uri="{FF2B5EF4-FFF2-40B4-BE49-F238E27FC236}">
                  <a16:creationId xmlns:a16="http://schemas.microsoft.com/office/drawing/2014/main" id="{4F7F5FD0-DA87-4589-A6B0-A6D513981D98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E259D7E-159E-4342-BB90-29C301F1A457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A59C42B3-65A7-4792-8329-D634F0E5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DFD539A-AEC1-4F75-B424-DCBAC69B2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228" y="1212972"/>
            <a:ext cx="7363176" cy="45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일정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2ACB30-1852-44FA-92B7-7C38F849671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73D4EAC9-BCDF-4565-B2ED-E83E4E4A434E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33843C-3350-447E-BEE1-4F1F06FC2C63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58D81A-EED8-429C-A772-FC2337260D72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26" name="자유형 30">
              <a:extLst>
                <a:ext uri="{FF2B5EF4-FFF2-40B4-BE49-F238E27FC236}">
                  <a16:creationId xmlns:a16="http://schemas.microsoft.com/office/drawing/2014/main" id="{04F57EA0-C365-464C-BE96-1983A55F12A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58B43F6-50F4-422B-8A38-98055A72DE62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D17E0EB-C1A4-4016-9ABE-1AAFEC69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979" y="2155759"/>
            <a:ext cx="5975657" cy="25464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6EF3D51-CDDA-49B2-B8B5-1AB392F8F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일정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2ACB30-1852-44FA-92B7-7C38F849671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73D4EAC9-BCDF-4565-B2ED-E83E4E4A434E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33843C-3350-447E-BEE1-4F1F06FC2C63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58D81A-EED8-429C-A772-FC2337260D72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26" name="자유형 30">
              <a:extLst>
                <a:ext uri="{FF2B5EF4-FFF2-40B4-BE49-F238E27FC236}">
                  <a16:creationId xmlns:a16="http://schemas.microsoft.com/office/drawing/2014/main" id="{04F57EA0-C365-464C-BE96-1983A55F12A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58B43F6-50F4-422B-8A38-98055A72DE62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1B6AB4D-27A5-4DA2-9049-9F9103DD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97" y="875590"/>
            <a:ext cx="7626742" cy="50866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ED84A5-9711-4CCF-81B4-62D60E3E0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1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일정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2ACB30-1852-44FA-92B7-7C38F849671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73D4EAC9-BCDF-4565-B2ED-E83E4E4A434E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33843C-3350-447E-BEE1-4F1F06FC2C63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58D81A-EED8-429C-A772-FC2337260D72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26" name="자유형 30">
              <a:extLst>
                <a:ext uri="{FF2B5EF4-FFF2-40B4-BE49-F238E27FC236}">
                  <a16:creationId xmlns:a16="http://schemas.microsoft.com/office/drawing/2014/main" id="{04F57EA0-C365-464C-BE96-1983A55F12A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58B43F6-50F4-422B-8A38-98055A72DE62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05852C9-AE23-44A2-B3D7-E077518A6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36" y="219472"/>
            <a:ext cx="7626742" cy="63566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8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1007</Words>
  <Application>Microsoft Office PowerPoint</Application>
  <PresentationFormat>와이드스크린</PresentationFormat>
  <Paragraphs>192</Paragraphs>
  <Slides>22</Slides>
  <Notes>22</Notes>
  <HiddenSlides>2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DX시인과나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미디어와 유행</dc:title>
  <dc:creator>USER</dc:creator>
  <cp:lastModifiedBy>장주빈</cp:lastModifiedBy>
  <cp:revision>208</cp:revision>
  <dcterms:created xsi:type="dcterms:W3CDTF">2018-06-03T12:31:27Z</dcterms:created>
  <dcterms:modified xsi:type="dcterms:W3CDTF">2021-02-19T00:54:19Z</dcterms:modified>
</cp:coreProperties>
</file>